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709" r:id="rId2"/>
  </p:sldMasterIdLst>
  <p:notesMasterIdLst>
    <p:notesMasterId r:id="rId12"/>
  </p:notesMasterIdLst>
  <p:handoutMasterIdLst>
    <p:handoutMasterId r:id="rId13"/>
  </p:handoutMasterIdLst>
  <p:sldIdLst>
    <p:sldId id="261" r:id="rId3"/>
    <p:sldId id="279" r:id="rId4"/>
    <p:sldId id="270" r:id="rId5"/>
    <p:sldId id="287" r:id="rId6"/>
    <p:sldId id="290" r:id="rId7"/>
    <p:sldId id="306" r:id="rId8"/>
    <p:sldId id="307" r:id="rId9"/>
    <p:sldId id="308" r:id="rId10"/>
    <p:sldId id="2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" y="2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E6CE5-4716-49D8-B7F5-6361455E60D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09D04-6591-46F3-8580-D143CE91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AED76-FAC6-4A51-966A-03A54922908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749CC-5596-4869-B168-6555979A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2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3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Reports</a:t>
            </a:r>
            <a:r>
              <a:rPr lang="et-EE" dirty="0" smtClean="0"/>
              <a:t> </a:t>
            </a:r>
            <a:r>
              <a:rPr lang="et-EE" dirty="0" err="1" smtClean="0"/>
              <a:t>under</a:t>
            </a:r>
            <a:r>
              <a:rPr lang="et-EE" dirty="0" smtClean="0"/>
              <a:t> </a:t>
            </a:r>
            <a:r>
              <a:rPr lang="et-EE" dirty="0" err="1" smtClean="0"/>
              <a:t>review</a:t>
            </a:r>
            <a:r>
              <a:rPr lang="et-EE" dirty="0" smtClean="0"/>
              <a:t> and </a:t>
            </a:r>
            <a:r>
              <a:rPr lang="et-EE" dirty="0" err="1" smtClean="0"/>
              <a:t>being</a:t>
            </a:r>
            <a:r>
              <a:rPr lang="et-EE" dirty="0" smtClean="0"/>
              <a:t> </a:t>
            </a:r>
            <a:r>
              <a:rPr lang="et-EE" dirty="0" err="1" smtClean="0"/>
              <a:t>published</a:t>
            </a:r>
            <a:r>
              <a:rPr lang="et-EE" dirty="0" smtClean="0"/>
              <a:t> soon. </a:t>
            </a:r>
          </a:p>
          <a:p>
            <a:endParaRPr lang="et-EE" dirty="0" smtClean="0"/>
          </a:p>
          <a:p>
            <a:r>
              <a:rPr lang="et-EE" dirty="0" smtClean="0"/>
              <a:t>21-25 FIN </a:t>
            </a:r>
            <a:r>
              <a:rPr lang="et-EE" dirty="0" err="1" smtClean="0"/>
              <a:t>case</a:t>
            </a:r>
            <a:r>
              <a:rPr lang="et-EE" dirty="0" smtClean="0"/>
              <a:t> </a:t>
            </a:r>
            <a:r>
              <a:rPr lang="et-EE" dirty="0" err="1" smtClean="0"/>
              <a:t>study</a:t>
            </a:r>
            <a:r>
              <a:rPr lang="et-EE" dirty="0" smtClean="0"/>
              <a:t> (mask </a:t>
            </a:r>
            <a:r>
              <a:rPr lang="et-EE" dirty="0" err="1" smtClean="0"/>
              <a:t>case</a:t>
            </a:r>
            <a:r>
              <a:rPr lang="et-EE" dirty="0" smtClean="0"/>
              <a:t>)</a:t>
            </a:r>
          </a:p>
          <a:p>
            <a:r>
              <a:rPr lang="et-EE" dirty="0" smtClean="0"/>
              <a:t>21-39 </a:t>
            </a:r>
            <a:r>
              <a:rPr lang="et-EE" dirty="0" err="1" smtClean="0"/>
              <a:t>WeChat</a:t>
            </a:r>
            <a:endParaRPr lang="et-EE" dirty="0" smtClean="0"/>
          </a:p>
          <a:p>
            <a:r>
              <a:rPr lang="et-EE" dirty="0" smtClean="0"/>
              <a:t>21-54</a:t>
            </a:r>
            <a:r>
              <a:rPr lang="et-EE" baseline="0" dirty="0" smtClean="0"/>
              <a:t> </a:t>
            </a:r>
            <a:r>
              <a:rPr lang="et-EE" baseline="0" dirty="0" err="1" smtClean="0"/>
              <a:t>Framework</a:t>
            </a:r>
            <a:r>
              <a:rPr lang="et-EE" baseline="0" dirty="0" smtClean="0"/>
              <a:t> </a:t>
            </a:r>
            <a:r>
              <a:rPr lang="et-EE" baseline="0" dirty="0" err="1" smtClean="0"/>
              <a:t>to</a:t>
            </a:r>
            <a:r>
              <a:rPr lang="et-EE" baseline="0" dirty="0" smtClean="0"/>
              <a:t> </a:t>
            </a:r>
            <a:r>
              <a:rPr lang="et-EE" baseline="0" dirty="0" err="1" smtClean="0"/>
              <a:t>evaluate</a:t>
            </a:r>
            <a:r>
              <a:rPr lang="et-EE" baseline="0" dirty="0" smtClean="0"/>
              <a:t> NATO </a:t>
            </a:r>
            <a:r>
              <a:rPr lang="et-EE" baseline="0" dirty="0" err="1" smtClean="0"/>
              <a:t>allies</a:t>
            </a:r>
            <a:r>
              <a:rPr lang="et-EE" baseline="0" dirty="0" smtClean="0"/>
              <a:t> </a:t>
            </a:r>
            <a:r>
              <a:rPr lang="et-EE" baseline="0" dirty="0" err="1" smtClean="0"/>
              <a:t>resilience</a:t>
            </a:r>
            <a:r>
              <a:rPr lang="et-EE" baseline="0" dirty="0" smtClean="0"/>
              <a:t> </a:t>
            </a:r>
            <a:r>
              <a:rPr lang="et-EE" baseline="0" dirty="0" err="1" smtClean="0"/>
              <a:t>to</a:t>
            </a:r>
            <a:r>
              <a:rPr lang="et-EE" baseline="0" dirty="0" smtClean="0"/>
              <a:t> </a:t>
            </a:r>
            <a:r>
              <a:rPr lang="et-EE" baseline="0" dirty="0" err="1" smtClean="0"/>
              <a:t>disinformation</a:t>
            </a:r>
            <a:r>
              <a:rPr lang="et-EE" baseline="0" dirty="0" smtClean="0"/>
              <a:t> </a:t>
            </a:r>
            <a:r>
              <a:rPr lang="et-EE" baseline="0" dirty="0" err="1" smtClean="0"/>
              <a:t>will</a:t>
            </a:r>
            <a:r>
              <a:rPr lang="et-EE" baseline="0" dirty="0" smtClean="0"/>
              <a:t> </a:t>
            </a:r>
            <a:r>
              <a:rPr lang="et-EE" baseline="0" dirty="0" err="1" smtClean="0"/>
              <a:t>be</a:t>
            </a:r>
            <a:r>
              <a:rPr lang="et-EE" baseline="0" dirty="0" smtClean="0"/>
              <a:t> </a:t>
            </a:r>
            <a:r>
              <a:rPr lang="et-EE" baseline="0" dirty="0" err="1" smtClean="0"/>
              <a:t>published</a:t>
            </a:r>
            <a:r>
              <a:rPr lang="et-EE" baseline="0" dirty="0" smtClean="0"/>
              <a:t> soon.</a:t>
            </a:r>
            <a:endParaRPr lang="et-EE" dirty="0" smtClean="0"/>
          </a:p>
          <a:p>
            <a:r>
              <a:rPr lang="et-EE" dirty="0" smtClean="0"/>
              <a:t>21-63 E</a:t>
            </a:r>
            <a:r>
              <a:rPr lang="en-US" dirty="0" smtClean="0"/>
              <a:t>vent on Government Sector Experiences in StratCom is planned </a:t>
            </a:r>
            <a:r>
              <a:rPr lang="et-EE" dirty="0" smtClean="0"/>
              <a:t>on 17</a:t>
            </a:r>
            <a:r>
              <a:rPr lang="en-US" dirty="0" smtClean="0"/>
              <a:t>DEC 2021</a:t>
            </a:r>
            <a:r>
              <a:rPr lang="et-EE" dirty="0" smtClean="0"/>
              <a:t> in Stockholm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93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Reports</a:t>
            </a:r>
            <a:r>
              <a:rPr lang="et-EE" dirty="0" smtClean="0"/>
              <a:t> </a:t>
            </a:r>
            <a:r>
              <a:rPr lang="et-EE" dirty="0" err="1" smtClean="0"/>
              <a:t>under</a:t>
            </a:r>
            <a:r>
              <a:rPr lang="et-EE" dirty="0" smtClean="0"/>
              <a:t> </a:t>
            </a:r>
            <a:r>
              <a:rPr lang="et-EE" dirty="0" err="1" smtClean="0"/>
              <a:t>review</a:t>
            </a:r>
            <a:r>
              <a:rPr lang="et-EE" dirty="0" smtClean="0"/>
              <a:t> and </a:t>
            </a:r>
            <a:r>
              <a:rPr lang="et-EE" dirty="0" err="1" smtClean="0"/>
              <a:t>being</a:t>
            </a:r>
            <a:r>
              <a:rPr lang="et-EE" dirty="0" smtClean="0"/>
              <a:t> </a:t>
            </a:r>
            <a:r>
              <a:rPr lang="et-EE" dirty="0" err="1" smtClean="0"/>
              <a:t>published</a:t>
            </a:r>
            <a:r>
              <a:rPr lang="et-EE" dirty="0" smtClean="0"/>
              <a:t> soon. </a:t>
            </a:r>
          </a:p>
          <a:p>
            <a:endParaRPr lang="et-EE" dirty="0" smtClean="0"/>
          </a:p>
          <a:p>
            <a:r>
              <a:rPr lang="et-EE" dirty="0" smtClean="0"/>
              <a:t>21-25 FIN </a:t>
            </a:r>
            <a:r>
              <a:rPr lang="et-EE" dirty="0" err="1" smtClean="0"/>
              <a:t>case</a:t>
            </a:r>
            <a:r>
              <a:rPr lang="et-EE" dirty="0" smtClean="0"/>
              <a:t> </a:t>
            </a:r>
            <a:r>
              <a:rPr lang="et-EE" dirty="0" err="1" smtClean="0"/>
              <a:t>study</a:t>
            </a:r>
            <a:r>
              <a:rPr lang="et-EE" dirty="0" smtClean="0"/>
              <a:t> (mask </a:t>
            </a:r>
            <a:r>
              <a:rPr lang="et-EE" dirty="0" err="1" smtClean="0"/>
              <a:t>case</a:t>
            </a:r>
            <a:r>
              <a:rPr lang="et-EE" dirty="0" smtClean="0"/>
              <a:t>)</a:t>
            </a:r>
          </a:p>
          <a:p>
            <a:r>
              <a:rPr lang="et-EE" dirty="0" smtClean="0"/>
              <a:t>21-39 </a:t>
            </a:r>
            <a:r>
              <a:rPr lang="et-EE" dirty="0" err="1" smtClean="0"/>
              <a:t>WeChat</a:t>
            </a:r>
            <a:endParaRPr lang="et-EE" dirty="0" smtClean="0"/>
          </a:p>
          <a:p>
            <a:r>
              <a:rPr lang="et-EE" dirty="0" smtClean="0"/>
              <a:t>21-54</a:t>
            </a:r>
            <a:r>
              <a:rPr lang="et-EE" baseline="0" dirty="0" smtClean="0"/>
              <a:t> </a:t>
            </a:r>
            <a:r>
              <a:rPr lang="et-EE" baseline="0" dirty="0" err="1" smtClean="0"/>
              <a:t>Framework</a:t>
            </a:r>
            <a:r>
              <a:rPr lang="et-EE" baseline="0" dirty="0" smtClean="0"/>
              <a:t> </a:t>
            </a:r>
            <a:r>
              <a:rPr lang="et-EE" baseline="0" dirty="0" err="1" smtClean="0"/>
              <a:t>to</a:t>
            </a:r>
            <a:r>
              <a:rPr lang="et-EE" baseline="0" dirty="0" smtClean="0"/>
              <a:t> </a:t>
            </a:r>
            <a:r>
              <a:rPr lang="et-EE" baseline="0" dirty="0" err="1" smtClean="0"/>
              <a:t>evaluate</a:t>
            </a:r>
            <a:r>
              <a:rPr lang="et-EE" baseline="0" dirty="0" smtClean="0"/>
              <a:t> NATO </a:t>
            </a:r>
            <a:r>
              <a:rPr lang="et-EE" baseline="0" dirty="0" err="1" smtClean="0"/>
              <a:t>allies</a:t>
            </a:r>
            <a:r>
              <a:rPr lang="et-EE" baseline="0" dirty="0" smtClean="0"/>
              <a:t> </a:t>
            </a:r>
            <a:r>
              <a:rPr lang="et-EE" baseline="0" dirty="0" err="1" smtClean="0"/>
              <a:t>resilience</a:t>
            </a:r>
            <a:r>
              <a:rPr lang="et-EE" baseline="0" dirty="0" smtClean="0"/>
              <a:t> </a:t>
            </a:r>
            <a:r>
              <a:rPr lang="et-EE" baseline="0" dirty="0" err="1" smtClean="0"/>
              <a:t>to</a:t>
            </a:r>
            <a:r>
              <a:rPr lang="et-EE" baseline="0" dirty="0" smtClean="0"/>
              <a:t> </a:t>
            </a:r>
            <a:r>
              <a:rPr lang="et-EE" baseline="0" dirty="0" err="1" smtClean="0"/>
              <a:t>disinformation</a:t>
            </a:r>
            <a:r>
              <a:rPr lang="et-EE" baseline="0" dirty="0" smtClean="0"/>
              <a:t> </a:t>
            </a:r>
            <a:r>
              <a:rPr lang="et-EE" baseline="0" dirty="0" err="1" smtClean="0"/>
              <a:t>will</a:t>
            </a:r>
            <a:r>
              <a:rPr lang="et-EE" baseline="0" dirty="0" smtClean="0"/>
              <a:t> </a:t>
            </a:r>
            <a:r>
              <a:rPr lang="et-EE" baseline="0" dirty="0" err="1" smtClean="0"/>
              <a:t>be</a:t>
            </a:r>
            <a:r>
              <a:rPr lang="et-EE" baseline="0" dirty="0" smtClean="0"/>
              <a:t> </a:t>
            </a:r>
            <a:r>
              <a:rPr lang="et-EE" baseline="0" dirty="0" err="1" smtClean="0"/>
              <a:t>published</a:t>
            </a:r>
            <a:r>
              <a:rPr lang="et-EE" baseline="0" dirty="0" smtClean="0"/>
              <a:t> soon.</a:t>
            </a:r>
            <a:endParaRPr lang="et-EE" dirty="0" smtClean="0"/>
          </a:p>
          <a:p>
            <a:r>
              <a:rPr lang="et-EE" dirty="0" smtClean="0"/>
              <a:t>21-63 E</a:t>
            </a:r>
            <a:r>
              <a:rPr lang="en-US" dirty="0" smtClean="0"/>
              <a:t>vent on Government Sector Experiences in StratCom is planned </a:t>
            </a:r>
            <a:r>
              <a:rPr lang="et-EE" dirty="0" smtClean="0"/>
              <a:t>on 17</a:t>
            </a:r>
            <a:r>
              <a:rPr lang="en-US" dirty="0" smtClean="0"/>
              <a:t>DEC 2021</a:t>
            </a:r>
            <a:r>
              <a:rPr lang="et-EE" dirty="0" smtClean="0"/>
              <a:t> in Stockholm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3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Reports</a:t>
            </a:r>
            <a:r>
              <a:rPr lang="et-EE" dirty="0" smtClean="0"/>
              <a:t> </a:t>
            </a:r>
            <a:r>
              <a:rPr lang="et-EE" dirty="0" err="1" smtClean="0"/>
              <a:t>under</a:t>
            </a:r>
            <a:r>
              <a:rPr lang="et-EE" dirty="0" smtClean="0"/>
              <a:t> </a:t>
            </a:r>
            <a:r>
              <a:rPr lang="et-EE" dirty="0" err="1" smtClean="0"/>
              <a:t>review</a:t>
            </a:r>
            <a:r>
              <a:rPr lang="et-EE" dirty="0" smtClean="0"/>
              <a:t> and </a:t>
            </a:r>
            <a:r>
              <a:rPr lang="et-EE" dirty="0" err="1" smtClean="0"/>
              <a:t>being</a:t>
            </a:r>
            <a:r>
              <a:rPr lang="et-EE" dirty="0" smtClean="0"/>
              <a:t> </a:t>
            </a:r>
            <a:r>
              <a:rPr lang="et-EE" dirty="0" err="1" smtClean="0"/>
              <a:t>published</a:t>
            </a:r>
            <a:r>
              <a:rPr lang="et-EE" dirty="0" smtClean="0"/>
              <a:t> soon. </a:t>
            </a:r>
          </a:p>
          <a:p>
            <a:endParaRPr lang="et-EE" dirty="0" smtClean="0"/>
          </a:p>
          <a:p>
            <a:r>
              <a:rPr lang="et-EE" dirty="0" smtClean="0"/>
              <a:t>21-25 FIN </a:t>
            </a:r>
            <a:r>
              <a:rPr lang="et-EE" dirty="0" err="1" smtClean="0"/>
              <a:t>case</a:t>
            </a:r>
            <a:r>
              <a:rPr lang="et-EE" dirty="0" smtClean="0"/>
              <a:t> </a:t>
            </a:r>
            <a:r>
              <a:rPr lang="et-EE" dirty="0" err="1" smtClean="0"/>
              <a:t>study</a:t>
            </a:r>
            <a:r>
              <a:rPr lang="et-EE" dirty="0" smtClean="0"/>
              <a:t> (mask </a:t>
            </a:r>
            <a:r>
              <a:rPr lang="et-EE" dirty="0" err="1" smtClean="0"/>
              <a:t>case</a:t>
            </a:r>
            <a:r>
              <a:rPr lang="et-EE" dirty="0" smtClean="0"/>
              <a:t>)</a:t>
            </a:r>
          </a:p>
          <a:p>
            <a:r>
              <a:rPr lang="et-EE" dirty="0" smtClean="0"/>
              <a:t>21-39 </a:t>
            </a:r>
            <a:r>
              <a:rPr lang="et-EE" dirty="0" err="1" smtClean="0"/>
              <a:t>WeChat</a:t>
            </a:r>
            <a:endParaRPr lang="et-EE" dirty="0" smtClean="0"/>
          </a:p>
          <a:p>
            <a:r>
              <a:rPr lang="et-EE" dirty="0" smtClean="0"/>
              <a:t>21-54</a:t>
            </a:r>
            <a:r>
              <a:rPr lang="et-EE" baseline="0" dirty="0" smtClean="0"/>
              <a:t> </a:t>
            </a:r>
            <a:r>
              <a:rPr lang="et-EE" baseline="0" dirty="0" err="1" smtClean="0"/>
              <a:t>Framework</a:t>
            </a:r>
            <a:r>
              <a:rPr lang="et-EE" baseline="0" dirty="0" smtClean="0"/>
              <a:t> </a:t>
            </a:r>
            <a:r>
              <a:rPr lang="et-EE" baseline="0" dirty="0" err="1" smtClean="0"/>
              <a:t>to</a:t>
            </a:r>
            <a:r>
              <a:rPr lang="et-EE" baseline="0" dirty="0" smtClean="0"/>
              <a:t> </a:t>
            </a:r>
            <a:r>
              <a:rPr lang="et-EE" baseline="0" dirty="0" err="1" smtClean="0"/>
              <a:t>evaluate</a:t>
            </a:r>
            <a:r>
              <a:rPr lang="et-EE" baseline="0" dirty="0" smtClean="0"/>
              <a:t> NATO </a:t>
            </a:r>
            <a:r>
              <a:rPr lang="et-EE" baseline="0" dirty="0" err="1" smtClean="0"/>
              <a:t>allies</a:t>
            </a:r>
            <a:r>
              <a:rPr lang="et-EE" baseline="0" dirty="0" smtClean="0"/>
              <a:t> </a:t>
            </a:r>
            <a:r>
              <a:rPr lang="et-EE" baseline="0" dirty="0" err="1" smtClean="0"/>
              <a:t>resilience</a:t>
            </a:r>
            <a:r>
              <a:rPr lang="et-EE" baseline="0" dirty="0" smtClean="0"/>
              <a:t> </a:t>
            </a:r>
            <a:r>
              <a:rPr lang="et-EE" baseline="0" dirty="0" err="1" smtClean="0"/>
              <a:t>to</a:t>
            </a:r>
            <a:r>
              <a:rPr lang="et-EE" baseline="0" dirty="0" smtClean="0"/>
              <a:t> </a:t>
            </a:r>
            <a:r>
              <a:rPr lang="et-EE" baseline="0" dirty="0" err="1" smtClean="0"/>
              <a:t>disinformation</a:t>
            </a:r>
            <a:r>
              <a:rPr lang="et-EE" baseline="0" dirty="0" smtClean="0"/>
              <a:t> </a:t>
            </a:r>
            <a:r>
              <a:rPr lang="et-EE" baseline="0" dirty="0" err="1" smtClean="0"/>
              <a:t>will</a:t>
            </a:r>
            <a:r>
              <a:rPr lang="et-EE" baseline="0" dirty="0" smtClean="0"/>
              <a:t> </a:t>
            </a:r>
            <a:r>
              <a:rPr lang="et-EE" baseline="0" dirty="0" err="1" smtClean="0"/>
              <a:t>be</a:t>
            </a:r>
            <a:r>
              <a:rPr lang="et-EE" baseline="0" dirty="0" smtClean="0"/>
              <a:t> </a:t>
            </a:r>
            <a:r>
              <a:rPr lang="et-EE" baseline="0" dirty="0" err="1" smtClean="0"/>
              <a:t>published</a:t>
            </a:r>
            <a:r>
              <a:rPr lang="et-EE" baseline="0" dirty="0" smtClean="0"/>
              <a:t> soon.</a:t>
            </a:r>
            <a:endParaRPr lang="et-EE" dirty="0" smtClean="0"/>
          </a:p>
          <a:p>
            <a:r>
              <a:rPr lang="et-EE" dirty="0" smtClean="0"/>
              <a:t>21-63 E</a:t>
            </a:r>
            <a:r>
              <a:rPr lang="en-US" dirty="0" smtClean="0"/>
              <a:t>vent on Government Sector Experiences in StratCom is planned </a:t>
            </a:r>
            <a:r>
              <a:rPr lang="et-EE" dirty="0" smtClean="0"/>
              <a:t>on 17</a:t>
            </a:r>
            <a:r>
              <a:rPr lang="en-US" dirty="0" smtClean="0"/>
              <a:t>DEC 2021</a:t>
            </a:r>
            <a:r>
              <a:rPr lang="et-EE" dirty="0" smtClean="0"/>
              <a:t> in Stockholm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9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115" y="2553848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7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587228" y="121934"/>
            <a:ext cx="10515602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  <a:lvl2pPr>
              <a:defRPr>
                <a:solidFill>
                  <a:srgbClr val="2F5597"/>
                </a:solidFill>
              </a:defRPr>
            </a:lvl2pPr>
            <a:lvl3pPr>
              <a:defRPr>
                <a:solidFill>
                  <a:srgbClr val="2F5597"/>
                </a:solidFill>
              </a:defRPr>
            </a:lvl3pPr>
            <a:lvl4pPr>
              <a:defRPr>
                <a:solidFill>
                  <a:srgbClr val="2F5597"/>
                </a:solidFill>
              </a:defRPr>
            </a:lvl4pPr>
            <a:lvl5pPr>
              <a:defRPr>
                <a:solidFill>
                  <a:srgbClr val="2F559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5348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809015" y="2952681"/>
            <a:ext cx="10515602" cy="132556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077679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118" y="0"/>
            <a:ext cx="1077576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324636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552881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rgbClr val="000000"/>
                </a:solidFill>
              </a:defRPr>
            </a:lvl1pPr>
            <a:lvl2pPr marL="0" indent="0" algn="ctr">
              <a:buSzTx/>
              <a:buFontTx/>
              <a:buNone/>
              <a:defRPr sz="2400">
                <a:solidFill>
                  <a:srgbClr val="000000"/>
                </a:solidFill>
              </a:defRPr>
            </a:lvl2pPr>
            <a:lvl3pPr marL="0" indent="0" algn="ctr">
              <a:buSzTx/>
              <a:buFontTx/>
              <a:buNone/>
              <a:defRPr sz="2400">
                <a:solidFill>
                  <a:srgbClr val="000000"/>
                </a:solidFill>
              </a:defRPr>
            </a:lvl3pPr>
            <a:lvl4pPr marL="0" indent="0" algn="ctr">
              <a:buSzTx/>
              <a:buFontTx/>
              <a:buNone/>
              <a:defRPr sz="2400">
                <a:solidFill>
                  <a:srgbClr val="000000"/>
                </a:solidFill>
              </a:defRPr>
            </a:lvl4pPr>
            <a:lvl5pPr marL="0" indent="0" algn="ctr">
              <a:buSzTx/>
              <a:buFontTx/>
              <a:buNone/>
              <a:defRPr sz="2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713719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809015" y="2952681"/>
            <a:ext cx="10515602" cy="132556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130964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>
            <a:off x="11179904" y="6435968"/>
            <a:ext cx="508000" cy="2286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white"/>
              </a:solidFill>
              <a:latin typeface="Source Sans Pro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10769600" cy="792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C55A5-8EC0-4104-8533-EA429B2FE576}" type="slidenum">
              <a:rPr lang="en-US" altLang="lv-LV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961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19" y="345670"/>
            <a:ext cx="105156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919" y="1838122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B2D8B-F0C8-4D20-9222-CD1CE93BF990}" type="datetime1">
              <a:rPr lang="en-US" smtClean="0"/>
              <a:t>3/15/2022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3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230" y="121934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97C512-4526-471C-9F1A-322C935EEC34}" type="datetime1">
              <a:rPr lang="en-US" smtClean="0"/>
              <a:t>3/15/2022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119" y="0"/>
            <a:ext cx="10775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4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25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12374-7046-469A-B545-1375FF37887A}" type="datetime1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B3CD68-C2EF-4E9C-8E33-A0B6CA51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0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3CEEBC-B880-48FF-B112-5851FE5BAC5C}" type="datetime1">
              <a:rPr lang="en-US" smtClean="0"/>
              <a:t>3/15/2022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8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984115" y="2553847"/>
            <a:ext cx="10515601" cy="132556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032919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017" y="29526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2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1" r:id="rId3"/>
    <p:sldLayoutId id="2147483707" r:id="rId4"/>
    <p:sldLayoutId id="2147483664" r:id="rId5"/>
    <p:sldLayoutId id="2147483665" r:id="rId6"/>
    <p:sldLayoutId id="2147483705" r:id="rId7"/>
    <p:sldLayoutId id="2147483706" r:id="rId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33919" y="345670"/>
            <a:ext cx="1051560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33919" y="1838120"/>
            <a:ext cx="10515601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82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60107" y="2014455"/>
            <a:ext cx="9412596" cy="2973148"/>
          </a:xfrm>
        </p:spPr>
        <p:txBody>
          <a:bodyPr>
            <a:noAutofit/>
          </a:bodyPr>
          <a:lstStyle/>
          <a:p>
            <a:r>
              <a:rPr lang="pl-PL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NATO Strategic Communications  Centre of Excellence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01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231" y="121937"/>
            <a:ext cx="9447116" cy="1325563"/>
          </a:xfrm>
        </p:spPr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ambition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160" y="1950607"/>
            <a:ext cx="1152126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1F4E79"/>
                </a:solidFill>
                <a:latin typeface="Calibri-Light"/>
              </a:rPr>
              <a:t>To support the Alliance and other international organizations, NATO Member and Partner Nations by:</a:t>
            </a:r>
          </a:p>
          <a:p>
            <a:endParaRPr lang="en-US" sz="2400" dirty="0">
              <a:solidFill>
                <a:srgbClr val="1F4E79"/>
              </a:solidFill>
              <a:latin typeface="Calibri-Light"/>
            </a:endParaRPr>
          </a:p>
          <a:p>
            <a:pPr marL="895306" indent="-342882">
              <a:buFontTx/>
              <a:buChar char="–"/>
            </a:pPr>
            <a:r>
              <a:rPr lang="en-US" sz="2000" b="1" dirty="0">
                <a:solidFill>
                  <a:srgbClr val="1F4E79"/>
                </a:solidFill>
                <a:latin typeface="Calibri-Light"/>
              </a:rPr>
              <a:t>facilitating efficient adaptation to dynamically changing information environment </a:t>
            </a:r>
          </a:p>
          <a:p>
            <a:pPr marL="895306" indent="-342882">
              <a:buFontTx/>
              <a:buChar char="–"/>
            </a:pPr>
            <a:endParaRPr lang="en-US" sz="2000" b="1" dirty="0">
              <a:solidFill>
                <a:srgbClr val="1F4E79"/>
              </a:solidFill>
              <a:latin typeface="Calibri-Light"/>
            </a:endParaRPr>
          </a:p>
          <a:p>
            <a:pPr marL="895306" indent="-342882">
              <a:buFontTx/>
              <a:buChar char="–"/>
            </a:pPr>
            <a:r>
              <a:rPr lang="en-US" sz="2000" b="1" dirty="0">
                <a:solidFill>
                  <a:srgbClr val="1F4E79"/>
                </a:solidFill>
                <a:latin typeface="Calibri-Light"/>
              </a:rPr>
              <a:t>addressing the future challenges and finding solutions for current shortfalls</a:t>
            </a:r>
          </a:p>
          <a:p>
            <a:pPr marL="895306" indent="-342882">
              <a:buFontTx/>
              <a:buChar char="–"/>
            </a:pPr>
            <a:endParaRPr lang="en-US" sz="2000" b="1" dirty="0">
              <a:solidFill>
                <a:srgbClr val="1F4E79"/>
              </a:solidFill>
              <a:latin typeface="Calibri-Light"/>
            </a:endParaRPr>
          </a:p>
          <a:p>
            <a:pPr marL="895306" indent="-342882">
              <a:buFontTx/>
              <a:buChar char="–"/>
            </a:pPr>
            <a:r>
              <a:rPr lang="en-US" sz="2000" b="1" dirty="0">
                <a:solidFill>
                  <a:srgbClr val="1F4E79"/>
                </a:solidFill>
                <a:latin typeface="Calibri-Light"/>
              </a:rPr>
              <a:t>providing forum for experience and expertise sharing</a:t>
            </a:r>
          </a:p>
          <a:p>
            <a:pPr marL="895306" indent="-342882">
              <a:buFontTx/>
              <a:buChar char="–"/>
            </a:pPr>
            <a:endParaRPr lang="en-US" sz="2000" b="1" dirty="0">
              <a:solidFill>
                <a:srgbClr val="1F4E79"/>
              </a:solidFill>
              <a:latin typeface="Calibri-Light"/>
            </a:endParaRPr>
          </a:p>
          <a:p>
            <a:pPr marL="895306" indent="-342882">
              <a:buFontTx/>
              <a:buChar char="–"/>
            </a:pPr>
            <a:r>
              <a:rPr lang="en-US" sz="2000" b="1" dirty="0">
                <a:solidFill>
                  <a:srgbClr val="1F4E79"/>
                </a:solidFill>
                <a:latin typeface="Calibri-Light"/>
              </a:rPr>
              <a:t>building network of trained Strategic Communications practitioners </a:t>
            </a:r>
          </a:p>
          <a:p>
            <a:pPr marL="895306" indent="-342882">
              <a:buFontTx/>
              <a:buChar char="–"/>
            </a:pPr>
            <a:endParaRPr lang="en-US" sz="2000" b="1" dirty="0">
              <a:solidFill>
                <a:srgbClr val="1F4E79"/>
              </a:solidFill>
              <a:latin typeface="Calibri-Light"/>
            </a:endParaRPr>
          </a:p>
          <a:p>
            <a:pPr marL="895306" indent="-342882">
              <a:buFontTx/>
              <a:buChar char="–"/>
            </a:pPr>
            <a:r>
              <a:rPr lang="en-US" sz="2000" b="1" dirty="0">
                <a:solidFill>
                  <a:srgbClr val="1F4E79"/>
                </a:solidFill>
                <a:latin typeface="Calibri-Light"/>
              </a:rPr>
              <a:t>promoting Strategic Communications mindset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8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347" b="4620"/>
          <a:stretch/>
        </p:blipFill>
        <p:spPr>
          <a:xfrm>
            <a:off x="1293648" y="165370"/>
            <a:ext cx="10118841" cy="65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2"/>
          <p:cNvSpPr txBox="1">
            <a:spLocks noGrp="1"/>
          </p:cNvSpPr>
          <p:nvPr>
            <p:ph type="title"/>
          </p:nvPr>
        </p:nvSpPr>
        <p:spPr>
          <a:xfrm>
            <a:off x="633919" y="345670"/>
            <a:ext cx="10515601" cy="1325564"/>
          </a:xfrm>
          <a:prstGeom prst="rect">
            <a:avLst/>
          </a:prstGeom>
        </p:spPr>
        <p:txBody>
          <a:bodyPr/>
          <a:lstStyle/>
          <a:p>
            <a:r>
              <a:rPr lang="et-EE" dirty="0" smtClean="0"/>
              <a:t>Major </a:t>
            </a:r>
            <a:r>
              <a:rPr lang="et-EE" dirty="0" err="1" smtClean="0"/>
              <a:t>events</a:t>
            </a:r>
            <a:r>
              <a:rPr lang="et-EE" dirty="0" smtClean="0"/>
              <a:t> 2021</a:t>
            </a:r>
            <a:endParaRPr dirty="0"/>
          </a:p>
        </p:txBody>
      </p:sp>
      <p:sp>
        <p:nvSpPr>
          <p:cNvPr id="107" name="Content Placeholder 3"/>
          <p:cNvSpPr txBox="1">
            <a:spLocks noGrp="1"/>
          </p:cNvSpPr>
          <p:nvPr>
            <p:ph type="body" idx="1"/>
          </p:nvPr>
        </p:nvSpPr>
        <p:spPr>
          <a:xfrm>
            <a:off x="633919" y="1579418"/>
            <a:ext cx="5558335" cy="461004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>
                <a:solidFill>
                  <a:srgbClr val="44546A"/>
                </a:solidFill>
              </a:defRPr>
            </a:pPr>
            <a:r>
              <a:rPr lang="et-EE" b="1" dirty="0" smtClean="0">
                <a:solidFill>
                  <a:schemeClr val="bg2"/>
                </a:solidFill>
              </a:rPr>
              <a:t>Riga </a:t>
            </a:r>
            <a:r>
              <a:rPr lang="et-EE" b="1" dirty="0" err="1" smtClean="0">
                <a:solidFill>
                  <a:schemeClr val="bg2"/>
                </a:solidFill>
              </a:rPr>
              <a:t>Stratcom</a:t>
            </a:r>
            <a:r>
              <a:rPr lang="et-EE" b="1" dirty="0" smtClean="0">
                <a:solidFill>
                  <a:schemeClr val="bg2"/>
                </a:solidFill>
              </a:rPr>
              <a:t> </a:t>
            </a:r>
            <a:r>
              <a:rPr lang="et-EE" b="1" dirty="0" err="1" smtClean="0">
                <a:solidFill>
                  <a:schemeClr val="bg2"/>
                </a:solidFill>
              </a:rPr>
              <a:t>Dialog</a:t>
            </a:r>
            <a:r>
              <a:rPr lang="et-EE" dirty="0" smtClean="0">
                <a:solidFill>
                  <a:schemeClr val="bg2"/>
                </a:solidFill>
              </a:rPr>
              <a:t> 6-7 </a:t>
            </a:r>
            <a:r>
              <a:rPr lang="et-EE" dirty="0" err="1" smtClean="0">
                <a:solidFill>
                  <a:schemeClr val="bg2"/>
                </a:solidFill>
              </a:rPr>
              <a:t>May</a:t>
            </a:r>
            <a:r>
              <a:rPr lang="et-EE" dirty="0" smtClean="0">
                <a:solidFill>
                  <a:schemeClr val="bg2"/>
                </a:solidFill>
              </a:rPr>
              <a:t> (</a:t>
            </a:r>
            <a:r>
              <a:rPr lang="et-EE" dirty="0" err="1" smtClean="0">
                <a:solidFill>
                  <a:schemeClr val="bg2"/>
                </a:solidFill>
              </a:rPr>
              <a:t>online</a:t>
            </a:r>
            <a:r>
              <a:rPr lang="et-EE" dirty="0" smtClean="0">
                <a:solidFill>
                  <a:schemeClr val="bg2"/>
                </a:solidFill>
              </a:rPr>
              <a:t>) – </a:t>
            </a:r>
            <a:r>
              <a:rPr lang="et-EE" dirty="0" err="1" smtClean="0">
                <a:solidFill>
                  <a:schemeClr val="bg2"/>
                </a:solidFill>
              </a:rPr>
              <a:t>more</a:t>
            </a:r>
            <a:r>
              <a:rPr lang="et-EE" dirty="0" smtClean="0">
                <a:solidFill>
                  <a:schemeClr val="bg2"/>
                </a:solidFill>
              </a:rPr>
              <a:t> </a:t>
            </a:r>
            <a:r>
              <a:rPr lang="et-EE" dirty="0" err="1" smtClean="0">
                <a:solidFill>
                  <a:schemeClr val="bg2"/>
                </a:solidFill>
              </a:rPr>
              <a:t>than</a:t>
            </a:r>
            <a:r>
              <a:rPr lang="et-EE" dirty="0" smtClean="0">
                <a:solidFill>
                  <a:schemeClr val="bg2"/>
                </a:solidFill>
              </a:rPr>
              <a:t> 1000 </a:t>
            </a:r>
            <a:r>
              <a:rPr lang="et-EE" dirty="0" err="1" smtClean="0">
                <a:solidFill>
                  <a:schemeClr val="bg2"/>
                </a:solidFill>
              </a:rPr>
              <a:t>participants</a:t>
            </a:r>
            <a:endParaRPr lang="et-EE" dirty="0" smtClean="0">
              <a:solidFill>
                <a:schemeClr val="bg2"/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t-EE" b="1" dirty="0" err="1" smtClean="0">
                <a:solidFill>
                  <a:schemeClr val="bg2"/>
                </a:solidFill>
              </a:rPr>
              <a:t>Social</a:t>
            </a:r>
            <a:r>
              <a:rPr lang="et-EE" b="1" dirty="0" smtClean="0">
                <a:solidFill>
                  <a:schemeClr val="bg2"/>
                </a:solidFill>
              </a:rPr>
              <a:t> Media Seminar</a:t>
            </a:r>
            <a:r>
              <a:rPr lang="et-EE" dirty="0" smtClean="0">
                <a:solidFill>
                  <a:schemeClr val="bg2"/>
                </a:solidFill>
              </a:rPr>
              <a:t> 7 </a:t>
            </a:r>
            <a:r>
              <a:rPr lang="et-EE" dirty="0" err="1" smtClean="0">
                <a:solidFill>
                  <a:schemeClr val="bg2"/>
                </a:solidFill>
              </a:rPr>
              <a:t>June</a:t>
            </a:r>
            <a:r>
              <a:rPr lang="et-EE" dirty="0" smtClean="0">
                <a:solidFill>
                  <a:schemeClr val="bg2"/>
                </a:solidFill>
              </a:rPr>
              <a:t> (</a:t>
            </a:r>
            <a:r>
              <a:rPr lang="et-EE" dirty="0" err="1" smtClean="0">
                <a:solidFill>
                  <a:schemeClr val="bg2"/>
                </a:solidFill>
              </a:rPr>
              <a:t>online</a:t>
            </a:r>
            <a:r>
              <a:rPr lang="et-EE" dirty="0" smtClean="0">
                <a:solidFill>
                  <a:schemeClr val="bg2"/>
                </a:solidFill>
              </a:rPr>
              <a:t>) – </a:t>
            </a:r>
            <a:r>
              <a:rPr lang="et-EE" dirty="0" err="1" smtClean="0">
                <a:solidFill>
                  <a:schemeClr val="bg2"/>
                </a:solidFill>
              </a:rPr>
              <a:t>over</a:t>
            </a:r>
            <a:r>
              <a:rPr lang="et-EE" dirty="0" smtClean="0">
                <a:solidFill>
                  <a:schemeClr val="bg2"/>
                </a:solidFill>
              </a:rPr>
              <a:t> 600 </a:t>
            </a:r>
            <a:r>
              <a:rPr lang="et-EE" dirty="0" err="1" smtClean="0">
                <a:solidFill>
                  <a:schemeClr val="bg2"/>
                </a:solidFill>
              </a:rPr>
              <a:t>participants</a:t>
            </a:r>
            <a:endParaRPr lang="et-EE" dirty="0" smtClean="0">
              <a:solidFill>
                <a:schemeClr val="bg2"/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t-EE" b="1" dirty="0" err="1" smtClean="0">
                <a:solidFill>
                  <a:schemeClr val="bg2"/>
                </a:solidFill>
              </a:rPr>
              <a:t>Social</a:t>
            </a:r>
            <a:r>
              <a:rPr lang="et-EE" b="1" dirty="0" smtClean="0">
                <a:solidFill>
                  <a:schemeClr val="bg2"/>
                </a:solidFill>
              </a:rPr>
              <a:t> Media </a:t>
            </a:r>
            <a:r>
              <a:rPr lang="et-EE" b="1" dirty="0" err="1" smtClean="0">
                <a:solidFill>
                  <a:schemeClr val="bg2"/>
                </a:solidFill>
              </a:rPr>
              <a:t>Course</a:t>
            </a:r>
            <a:r>
              <a:rPr lang="et-EE" dirty="0" smtClean="0">
                <a:solidFill>
                  <a:schemeClr val="bg2"/>
                </a:solidFill>
              </a:rPr>
              <a:t> </a:t>
            </a:r>
            <a:endParaRPr lang="en-US" dirty="0" smtClean="0">
              <a:solidFill>
                <a:schemeClr val="bg2"/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t-EE" dirty="0" smtClean="0">
                <a:solidFill>
                  <a:schemeClr val="bg2"/>
                </a:solidFill>
              </a:rPr>
              <a:t>16 </a:t>
            </a:r>
            <a:r>
              <a:rPr lang="et-EE" b="1" dirty="0" smtClean="0">
                <a:solidFill>
                  <a:schemeClr val="bg2"/>
                </a:solidFill>
              </a:rPr>
              <a:t>#</a:t>
            </a:r>
            <a:r>
              <a:rPr lang="et-EE" b="1" dirty="0" err="1" smtClean="0">
                <a:solidFill>
                  <a:schemeClr val="bg2"/>
                </a:solidFill>
              </a:rPr>
              <a:t>StratcomTalks</a:t>
            </a:r>
            <a:r>
              <a:rPr lang="et-EE" dirty="0" smtClean="0">
                <a:solidFill>
                  <a:schemeClr val="bg2"/>
                </a:solidFill>
              </a:rPr>
              <a:t> </a:t>
            </a:r>
            <a:r>
              <a:rPr lang="et-EE" dirty="0" err="1">
                <a:solidFill>
                  <a:schemeClr val="bg2"/>
                </a:solidFill>
              </a:rPr>
              <a:t>w</a:t>
            </a:r>
            <a:r>
              <a:rPr lang="et-EE" dirty="0" err="1" smtClean="0">
                <a:solidFill>
                  <a:schemeClr val="bg2"/>
                </a:solidFill>
              </a:rPr>
              <a:t>ebinars</a:t>
            </a:r>
            <a:r>
              <a:rPr lang="et-EE" dirty="0" smtClean="0">
                <a:solidFill>
                  <a:schemeClr val="bg2"/>
                </a:solidFill>
              </a:rPr>
              <a:t> </a:t>
            </a:r>
            <a:endParaRPr lang="en-US" dirty="0" smtClean="0">
              <a:solidFill>
                <a:schemeClr val="bg2"/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t-EE" dirty="0" err="1" smtClean="0">
                <a:solidFill>
                  <a:schemeClr val="bg2"/>
                </a:solidFill>
              </a:rPr>
              <a:t>More</a:t>
            </a:r>
            <a:r>
              <a:rPr lang="et-EE" dirty="0" smtClean="0">
                <a:solidFill>
                  <a:schemeClr val="bg2"/>
                </a:solidFill>
              </a:rPr>
              <a:t> </a:t>
            </a:r>
            <a:r>
              <a:rPr lang="et-EE" dirty="0" err="1">
                <a:solidFill>
                  <a:schemeClr val="bg2"/>
                </a:solidFill>
              </a:rPr>
              <a:t>than</a:t>
            </a:r>
            <a:r>
              <a:rPr lang="et-EE" dirty="0">
                <a:solidFill>
                  <a:schemeClr val="bg2"/>
                </a:solidFill>
              </a:rPr>
              <a:t> </a:t>
            </a:r>
            <a:r>
              <a:rPr lang="et-EE" b="1" dirty="0">
                <a:solidFill>
                  <a:schemeClr val="bg2"/>
                </a:solidFill>
              </a:rPr>
              <a:t>80</a:t>
            </a:r>
            <a:r>
              <a:rPr lang="et-EE" dirty="0">
                <a:solidFill>
                  <a:schemeClr val="bg2"/>
                </a:solidFill>
              </a:rPr>
              <a:t> </a:t>
            </a:r>
            <a:r>
              <a:rPr lang="et-EE" dirty="0" err="1">
                <a:solidFill>
                  <a:schemeClr val="bg2"/>
                </a:solidFill>
              </a:rPr>
              <a:t>events</a:t>
            </a:r>
            <a:r>
              <a:rPr lang="et-EE" dirty="0">
                <a:solidFill>
                  <a:schemeClr val="bg2"/>
                </a:solidFill>
              </a:rPr>
              <a:t> </a:t>
            </a:r>
            <a:r>
              <a:rPr lang="et-EE" dirty="0" err="1">
                <a:solidFill>
                  <a:schemeClr val="bg2"/>
                </a:solidFill>
              </a:rPr>
              <a:t>supported</a:t>
            </a:r>
            <a:r>
              <a:rPr lang="et-EE" dirty="0">
                <a:solidFill>
                  <a:schemeClr val="bg2"/>
                </a:solidFill>
              </a:rPr>
              <a:t> </a:t>
            </a:r>
            <a:r>
              <a:rPr lang="et-EE" dirty="0" err="1">
                <a:solidFill>
                  <a:schemeClr val="bg2"/>
                </a:solidFill>
              </a:rPr>
              <a:t>by</a:t>
            </a:r>
            <a:r>
              <a:rPr lang="et-EE" dirty="0">
                <a:solidFill>
                  <a:schemeClr val="bg2"/>
                </a:solidFill>
              </a:rPr>
              <a:t> </a:t>
            </a:r>
            <a:r>
              <a:rPr lang="et-EE" dirty="0" err="1">
                <a:solidFill>
                  <a:schemeClr val="bg2"/>
                </a:solidFill>
              </a:rPr>
              <a:t>the</a:t>
            </a:r>
            <a:r>
              <a:rPr lang="et-EE" dirty="0">
                <a:solidFill>
                  <a:schemeClr val="bg2"/>
                </a:solidFill>
              </a:rPr>
              <a:t> </a:t>
            </a:r>
            <a:r>
              <a:rPr lang="et-EE" dirty="0" err="1">
                <a:solidFill>
                  <a:schemeClr val="bg2"/>
                </a:solidFill>
              </a:rPr>
              <a:t>CoE</a:t>
            </a:r>
            <a:r>
              <a:rPr lang="et-EE" dirty="0">
                <a:solidFill>
                  <a:schemeClr val="bg2"/>
                </a:solidFill>
              </a:rPr>
              <a:t> (</a:t>
            </a:r>
            <a:r>
              <a:rPr lang="et-EE" dirty="0" err="1">
                <a:solidFill>
                  <a:schemeClr val="bg2"/>
                </a:solidFill>
              </a:rPr>
              <a:t>seminars</a:t>
            </a:r>
            <a:r>
              <a:rPr lang="et-EE" dirty="0">
                <a:solidFill>
                  <a:schemeClr val="bg2"/>
                </a:solidFill>
              </a:rPr>
              <a:t>, </a:t>
            </a:r>
            <a:r>
              <a:rPr lang="et-EE" dirty="0" err="1">
                <a:solidFill>
                  <a:schemeClr val="bg2"/>
                </a:solidFill>
              </a:rPr>
              <a:t>lectures</a:t>
            </a:r>
            <a:r>
              <a:rPr lang="et-EE" dirty="0">
                <a:solidFill>
                  <a:schemeClr val="bg2"/>
                </a:solidFill>
              </a:rPr>
              <a:t>, </a:t>
            </a:r>
            <a:r>
              <a:rPr lang="et-EE" dirty="0" err="1">
                <a:solidFill>
                  <a:schemeClr val="bg2"/>
                </a:solidFill>
              </a:rPr>
              <a:t>exercises</a:t>
            </a:r>
            <a:r>
              <a:rPr lang="et-EE" dirty="0">
                <a:solidFill>
                  <a:schemeClr val="bg2"/>
                </a:solidFill>
              </a:rPr>
              <a:t>, </a:t>
            </a:r>
            <a:r>
              <a:rPr lang="et-EE" dirty="0" err="1">
                <a:solidFill>
                  <a:schemeClr val="bg2"/>
                </a:solidFill>
              </a:rPr>
              <a:t>conferences</a:t>
            </a:r>
            <a:r>
              <a:rPr lang="et-EE" dirty="0">
                <a:solidFill>
                  <a:schemeClr val="bg2"/>
                </a:solidFill>
              </a:rPr>
              <a:t> </a:t>
            </a:r>
            <a:r>
              <a:rPr lang="et-EE" dirty="0" err="1">
                <a:solidFill>
                  <a:schemeClr val="bg2"/>
                </a:solidFill>
              </a:rPr>
              <a:t>workshops</a:t>
            </a:r>
            <a:r>
              <a:rPr lang="et-EE" dirty="0">
                <a:solidFill>
                  <a:schemeClr val="bg2"/>
                </a:solidFill>
              </a:rPr>
              <a:t> </a:t>
            </a:r>
            <a:r>
              <a:rPr lang="et-EE" dirty="0" err="1">
                <a:solidFill>
                  <a:schemeClr val="bg2"/>
                </a:solidFill>
              </a:rPr>
              <a:t>etc</a:t>
            </a:r>
            <a:r>
              <a:rPr lang="et-EE" dirty="0">
                <a:solidFill>
                  <a:schemeClr val="bg2"/>
                </a:solidFill>
              </a:rPr>
              <a:t>.)</a:t>
            </a:r>
          </a:p>
          <a:p>
            <a:pPr>
              <a:defRPr>
                <a:solidFill>
                  <a:srgbClr val="44546A"/>
                </a:solidFill>
              </a:defRPr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54" y="1671234"/>
            <a:ext cx="5811949" cy="427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7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ontent Placeholder 3"/>
          <p:cNvSpPr txBox="1">
            <a:spLocks noGrp="1"/>
          </p:cNvSpPr>
          <p:nvPr>
            <p:ph type="body" idx="1"/>
          </p:nvPr>
        </p:nvSpPr>
        <p:spPr>
          <a:xfrm>
            <a:off x="633919" y="805021"/>
            <a:ext cx="10515601" cy="605297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>
                <a:solidFill>
                  <a:srgbClr val="44546A"/>
                </a:solidFill>
              </a:defRPr>
            </a:pPr>
            <a:r>
              <a:rPr lang="en-US" sz="2400" dirty="0">
                <a:solidFill>
                  <a:schemeClr val="bg2"/>
                </a:solidFill>
              </a:rPr>
              <a:t>Inoculation Theory and Misinformation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400" dirty="0">
                <a:solidFill>
                  <a:srgbClr val="FFFF00"/>
                </a:solidFill>
              </a:rPr>
              <a:t>Russia's Footprint in the Western Balkan Information Environment: Susceptibility to Russian Influence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400" dirty="0">
                <a:solidFill>
                  <a:srgbClr val="FFFF00"/>
                </a:solidFill>
              </a:rPr>
              <a:t>Russian Media Landscape: Structures, Mechanisms, and Technologies of Information Operations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400" dirty="0" err="1">
                <a:solidFill>
                  <a:srgbClr val="FFFF00"/>
                </a:solidFill>
              </a:rPr>
              <a:t>Robotrolling</a:t>
            </a:r>
            <a:r>
              <a:rPr lang="en-US" sz="2400" dirty="0">
                <a:solidFill>
                  <a:srgbClr val="FFFF00"/>
                </a:solidFill>
              </a:rPr>
              <a:t> 2021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400" dirty="0">
                <a:solidFill>
                  <a:srgbClr val="FFFF00"/>
                </a:solidFill>
              </a:rPr>
              <a:t>Strategic Communications Hybrid Threats Toolkit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400" dirty="0">
                <a:solidFill>
                  <a:srgbClr val="FFFF00"/>
                </a:solidFill>
              </a:rPr>
              <a:t>Georgia’s Information Environment through the Lens of Russia’s Influence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400" dirty="0">
                <a:solidFill>
                  <a:schemeClr val="bg2"/>
                </a:solidFill>
              </a:rPr>
              <a:t>How Did The Nordic-Baltic Countries Handle The First Wave of COVID-19?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400" dirty="0">
                <a:solidFill>
                  <a:srgbClr val="FFFF00"/>
                </a:solidFill>
              </a:rPr>
              <a:t>Russia's Strategy in </a:t>
            </a:r>
            <a:r>
              <a:rPr lang="en-US" sz="2400" dirty="0" smtClean="0">
                <a:solidFill>
                  <a:srgbClr val="FFFF00"/>
                </a:solidFill>
              </a:rPr>
              <a:t>Cyberspace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400" dirty="0">
                <a:solidFill>
                  <a:schemeClr val="bg2"/>
                </a:solidFill>
              </a:rPr>
              <a:t>China’s Social Credit System: Current Status, Role of Data and Surveillance, and Influence Outside of China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400" dirty="0">
                <a:solidFill>
                  <a:schemeClr val="bg2"/>
                </a:solidFill>
              </a:rPr>
              <a:t>The Future is Now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400" dirty="0">
                <a:solidFill>
                  <a:srgbClr val="FFFF00"/>
                </a:solidFill>
              </a:rPr>
              <a:t>Exercise Kavkaz 2020 - a final test of Russian military reform?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400" dirty="0">
                <a:solidFill>
                  <a:srgbClr val="FFFF00"/>
                </a:solidFill>
              </a:rPr>
              <a:t>Russia's Activities in Africa's Information Environment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400" dirty="0">
                <a:solidFill>
                  <a:schemeClr val="bg2"/>
                </a:solidFill>
              </a:rPr>
              <a:t>Abuse of power: coordinated online harassment of Finnish government ministers</a:t>
            </a:r>
          </a:p>
          <a:p>
            <a:pPr>
              <a:defRPr>
                <a:solidFill>
                  <a:srgbClr val="44546A"/>
                </a:solidFill>
              </a:defRPr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itle 2"/>
          <p:cNvSpPr txBox="1">
            <a:spLocks noGrp="1"/>
          </p:cNvSpPr>
          <p:nvPr>
            <p:ph type="title"/>
          </p:nvPr>
        </p:nvSpPr>
        <p:spPr>
          <a:xfrm>
            <a:off x="633919" y="0"/>
            <a:ext cx="10515601" cy="956657"/>
          </a:xfrm>
          <a:prstGeom prst="rect">
            <a:avLst/>
          </a:prstGeom>
        </p:spPr>
        <p:txBody>
          <a:bodyPr/>
          <a:lstStyle/>
          <a:p>
            <a:r>
              <a:rPr lang="et-EE" dirty="0" err="1" smtClean="0"/>
              <a:t>Publications</a:t>
            </a:r>
            <a:r>
              <a:rPr lang="et-EE" dirty="0" smtClean="0"/>
              <a:t> 2021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929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ontent Placeholder 3"/>
          <p:cNvSpPr txBox="1">
            <a:spLocks noGrp="1"/>
          </p:cNvSpPr>
          <p:nvPr>
            <p:ph type="body" idx="1"/>
          </p:nvPr>
        </p:nvSpPr>
        <p:spPr>
          <a:xfrm>
            <a:off x="606207" y="295564"/>
            <a:ext cx="10515601" cy="592050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>
                <a:solidFill>
                  <a:srgbClr val="44546A"/>
                </a:solidFill>
              </a:defRPr>
            </a:pPr>
            <a:r>
              <a:rPr lang="en-US" sz="2200" dirty="0">
                <a:solidFill>
                  <a:schemeClr val="bg2"/>
                </a:solidFill>
              </a:rPr>
              <a:t>Extremist communication capabilities in North Africa and the Sahel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200" dirty="0">
                <a:solidFill>
                  <a:srgbClr val="FFFF00"/>
                </a:solidFill>
              </a:rPr>
              <a:t>Social Media Monitoring: A </a:t>
            </a:r>
            <a:r>
              <a:rPr lang="en-US" sz="2200" dirty="0" smtClean="0">
                <a:solidFill>
                  <a:srgbClr val="FFFF00"/>
                </a:solidFill>
              </a:rPr>
              <a:t>Primer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200" dirty="0" smtClean="0">
                <a:solidFill>
                  <a:schemeClr val="bg2"/>
                </a:solidFill>
              </a:rPr>
              <a:t>Academic </a:t>
            </a:r>
            <a:r>
              <a:rPr lang="en-US" sz="2200" dirty="0">
                <a:solidFill>
                  <a:schemeClr val="bg2"/>
                </a:solidFill>
              </a:rPr>
              <a:t>journal “</a:t>
            </a:r>
            <a:r>
              <a:rPr lang="en-US" sz="2200" dirty="0" err="1">
                <a:solidFill>
                  <a:schemeClr val="bg2"/>
                </a:solidFill>
              </a:rPr>
              <a:t>Defence</a:t>
            </a:r>
            <a:r>
              <a:rPr lang="en-US" sz="2200" dirty="0">
                <a:solidFill>
                  <a:schemeClr val="bg2"/>
                </a:solidFill>
              </a:rPr>
              <a:t> Strategic Communications” Vol 9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200" dirty="0">
                <a:solidFill>
                  <a:srgbClr val="FFFF00"/>
                </a:solidFill>
              </a:rPr>
              <a:t>Fact-checking and Debunking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200" dirty="0">
                <a:solidFill>
                  <a:srgbClr val="FFFF00"/>
                </a:solidFill>
              </a:rPr>
              <a:t>Falsification of History as a Tool of </a:t>
            </a:r>
            <a:r>
              <a:rPr lang="en-US" sz="2200" dirty="0" smtClean="0">
                <a:solidFill>
                  <a:srgbClr val="FFFF00"/>
                </a:solidFill>
              </a:rPr>
              <a:t>Influence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200" dirty="0" smtClean="0">
                <a:solidFill>
                  <a:srgbClr val="FFFF00"/>
                </a:solidFill>
              </a:rPr>
              <a:t>Belarus </a:t>
            </a:r>
            <a:r>
              <a:rPr lang="en-US" sz="2200" dirty="0">
                <a:solidFill>
                  <a:srgbClr val="FFFF00"/>
                </a:solidFill>
              </a:rPr>
              <a:t>protests: Information Control and Technological Censorship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200" dirty="0">
                <a:solidFill>
                  <a:srgbClr val="FFFF00"/>
                </a:solidFill>
              </a:rPr>
              <a:t>Data Brokers and Security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200" dirty="0">
                <a:solidFill>
                  <a:schemeClr val="bg2"/>
                </a:solidFill>
              </a:rPr>
              <a:t>Terrorist and Armed Groups in the Fezzan-Sahel Region: Recruitment and Communication </a:t>
            </a:r>
            <a:r>
              <a:rPr lang="en-US" sz="2200" dirty="0" smtClean="0">
                <a:solidFill>
                  <a:schemeClr val="bg2"/>
                </a:solidFill>
              </a:rPr>
              <a:t>Tactics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200" dirty="0" smtClean="0">
                <a:solidFill>
                  <a:srgbClr val="FFFF00"/>
                </a:solidFill>
              </a:rPr>
              <a:t>RUS </a:t>
            </a:r>
            <a:r>
              <a:rPr lang="en-US" sz="2200" dirty="0">
                <a:solidFill>
                  <a:srgbClr val="FFFF00"/>
                </a:solidFill>
              </a:rPr>
              <a:t>communication in the Middle East: the case of intervention in the Syrian conflict</a:t>
            </a:r>
            <a:endParaRPr lang="et-EE" sz="2200" dirty="0" smtClean="0">
              <a:solidFill>
                <a:srgbClr val="FFFF00"/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Impact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of 5G development to the disinformation</a:t>
            </a:r>
            <a:endParaRPr lang="et-EE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200" dirty="0" smtClean="0">
                <a:solidFill>
                  <a:srgbClr val="FFFF00"/>
                </a:solidFill>
              </a:rPr>
              <a:t>RUS </a:t>
            </a:r>
            <a:r>
              <a:rPr lang="en-US" sz="2200" dirty="0">
                <a:solidFill>
                  <a:srgbClr val="FFFF00"/>
                </a:solidFill>
              </a:rPr>
              <a:t>information campaign against the world and Ukraine and its occupied </a:t>
            </a:r>
            <a:r>
              <a:rPr lang="en-US" sz="2200" dirty="0" smtClean="0">
                <a:solidFill>
                  <a:srgbClr val="FFFF00"/>
                </a:solidFill>
              </a:rPr>
              <a:t>territories</a:t>
            </a:r>
            <a:r>
              <a:rPr lang="et-EE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smtClean="0">
                <a:solidFill>
                  <a:srgbClr val="FFFF00"/>
                </a:solidFill>
              </a:rPr>
              <a:t>in </a:t>
            </a:r>
            <a:r>
              <a:rPr lang="en-US" sz="2200" dirty="0">
                <a:solidFill>
                  <a:srgbClr val="FFFF00"/>
                </a:solidFill>
              </a:rPr>
              <a:t>2021 </a:t>
            </a:r>
            <a:endParaRPr lang="et-EE" sz="2200" dirty="0" smtClean="0">
              <a:solidFill>
                <a:srgbClr val="FFFF00"/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CHN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information influence activities playbook. CHN narratives and modus operandi on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narratives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towards NATO</a:t>
            </a:r>
            <a:endParaRPr lang="et-EE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200" dirty="0" smtClean="0">
                <a:solidFill>
                  <a:srgbClr val="FFFF00"/>
                </a:solidFill>
              </a:rPr>
              <a:t>Psychological </a:t>
            </a:r>
            <a:r>
              <a:rPr lang="en-US" sz="2200" dirty="0">
                <a:solidFill>
                  <a:srgbClr val="FFFF00"/>
                </a:solidFill>
              </a:rPr>
              <a:t>safety and resilience of society in the age of social media and moral panics</a:t>
            </a:r>
            <a:endParaRPr lang="et-EE" sz="2200" dirty="0" smtClean="0">
              <a:solidFill>
                <a:srgbClr val="FFFF00"/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Mapping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Social Media Platforms Techniques and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Reach</a:t>
            </a:r>
            <a:endParaRPr lang="et-EE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Disinformation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media literacy education and training concept</a:t>
            </a:r>
            <a:endParaRPr lang="et-EE" sz="22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t-EE" sz="2200" dirty="0" smtClean="0">
                <a:solidFill>
                  <a:schemeClr val="bg1">
                    <a:lumMod val="95000"/>
                  </a:schemeClr>
                </a:solidFill>
              </a:rPr>
              <a:t>Seminar </a:t>
            </a:r>
            <a:r>
              <a:rPr lang="et-EE" sz="2200" dirty="0">
                <a:solidFill>
                  <a:schemeClr val="bg1">
                    <a:lumMod val="95000"/>
                  </a:schemeClr>
                </a:solidFill>
              </a:rPr>
              <a:t>on </a:t>
            </a:r>
            <a:r>
              <a:rPr lang="et-EE" sz="2200" dirty="0" err="1">
                <a:solidFill>
                  <a:schemeClr val="bg1">
                    <a:lumMod val="95000"/>
                  </a:schemeClr>
                </a:solidFill>
              </a:rPr>
              <a:t>commercial</a:t>
            </a:r>
            <a:r>
              <a:rPr lang="et-EE" sz="2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t-EE" sz="2200" dirty="0" err="1">
                <a:solidFill>
                  <a:schemeClr val="bg1">
                    <a:lumMod val="95000"/>
                  </a:schemeClr>
                </a:solidFill>
              </a:rPr>
              <a:t>sector</a:t>
            </a:r>
            <a:r>
              <a:rPr lang="et-EE" sz="2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t-EE" sz="2200" dirty="0" err="1">
                <a:solidFill>
                  <a:schemeClr val="bg1">
                    <a:lumMod val="95000"/>
                  </a:schemeClr>
                </a:solidFill>
              </a:rPr>
              <a:t>challenges</a:t>
            </a:r>
            <a:r>
              <a:rPr lang="et-EE" sz="2200" dirty="0">
                <a:solidFill>
                  <a:schemeClr val="bg1">
                    <a:lumMod val="95000"/>
                  </a:schemeClr>
                </a:solidFill>
              </a:rPr>
              <a:t> at </a:t>
            </a:r>
            <a:r>
              <a:rPr lang="et-EE" sz="2200" dirty="0" err="1">
                <a:solidFill>
                  <a:schemeClr val="bg1">
                    <a:lumMod val="95000"/>
                  </a:schemeClr>
                </a:solidFill>
              </a:rPr>
              <a:t>information</a:t>
            </a:r>
            <a:r>
              <a:rPr lang="et-EE" sz="2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t-EE" sz="2200" dirty="0" err="1" smtClean="0">
                <a:solidFill>
                  <a:schemeClr val="bg1">
                    <a:lumMod val="95000"/>
                  </a:schemeClr>
                </a:solidFill>
              </a:rPr>
              <a:t>age</a:t>
            </a:r>
            <a:endParaRPr lang="et-EE" sz="2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ontent Placeholder 3"/>
          <p:cNvSpPr txBox="1">
            <a:spLocks noGrp="1"/>
          </p:cNvSpPr>
          <p:nvPr>
            <p:ph type="body" idx="1"/>
          </p:nvPr>
        </p:nvSpPr>
        <p:spPr>
          <a:xfrm>
            <a:off x="633919" y="805021"/>
            <a:ext cx="10515601" cy="6052979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defRPr>
                <a:solidFill>
                  <a:srgbClr val="44546A"/>
                </a:solidFill>
              </a:defRPr>
            </a:pPr>
            <a:r>
              <a:rPr lang="et-EE" sz="2400" dirty="0">
                <a:solidFill>
                  <a:srgbClr val="FFFF00"/>
                </a:solidFill>
              </a:rPr>
              <a:t>22-2 </a:t>
            </a:r>
            <a:r>
              <a:rPr lang="en-US" sz="2400" dirty="0">
                <a:solidFill>
                  <a:srgbClr val="FFFF00"/>
                </a:solidFill>
              </a:rPr>
              <a:t>Robotic networks in social media</a:t>
            </a:r>
            <a:endParaRPr lang="et-EE" sz="2400" dirty="0">
              <a:solidFill>
                <a:srgbClr val="FFFF00"/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t-EE" sz="2400" dirty="0">
                <a:solidFill>
                  <a:schemeClr val="bg1">
                    <a:lumMod val="95000"/>
                  </a:schemeClr>
                </a:solidFill>
              </a:rPr>
              <a:t>22-6 </a:t>
            </a:r>
            <a:r>
              <a:rPr lang="en-GB" sz="2400" dirty="0" err="1">
                <a:solidFill>
                  <a:schemeClr val="bg1">
                    <a:lumMod val="95000"/>
                  </a:schemeClr>
                </a:solidFill>
              </a:rPr>
              <a:t>StratCom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 lessons from COVID19 crisis</a:t>
            </a:r>
            <a:endParaRPr lang="et-EE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t-EE" sz="2400" dirty="0">
                <a:solidFill>
                  <a:schemeClr val="bg1">
                    <a:lumMod val="95000"/>
                  </a:schemeClr>
                </a:solidFill>
              </a:rPr>
              <a:t>22-9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Defence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Communicators in the V4 region</a:t>
            </a:r>
            <a:endParaRPr lang="et-EE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t-EE" sz="2400" dirty="0">
                <a:solidFill>
                  <a:srgbClr val="FFFF00"/>
                </a:solidFill>
              </a:rPr>
              <a:t>22-14 </a:t>
            </a:r>
            <a:r>
              <a:rPr lang="en-US" sz="2400" dirty="0">
                <a:solidFill>
                  <a:srgbClr val="FFFF00"/>
                </a:solidFill>
              </a:rPr>
              <a:t>National Structures, Methods and Common Practices in NATO Military Public Affairs</a:t>
            </a:r>
            <a:endParaRPr lang="et-EE" sz="2400" dirty="0">
              <a:solidFill>
                <a:srgbClr val="FFFF00"/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t-EE" sz="2400" dirty="0">
                <a:solidFill>
                  <a:srgbClr val="FFFF00"/>
                </a:solidFill>
              </a:rPr>
              <a:t>22-22 </a:t>
            </a:r>
            <a:r>
              <a:rPr lang="en-US" sz="2400" dirty="0">
                <a:solidFill>
                  <a:srgbClr val="FFFF00"/>
                </a:solidFill>
              </a:rPr>
              <a:t>Update on social media monitoring tools and web application development</a:t>
            </a:r>
            <a:endParaRPr lang="et-EE" sz="2400" dirty="0">
              <a:solidFill>
                <a:srgbClr val="FFFF00"/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t-EE" sz="2400" dirty="0">
                <a:solidFill>
                  <a:srgbClr val="FFFF00"/>
                </a:solidFill>
              </a:rPr>
              <a:t>22-31 </a:t>
            </a:r>
            <a:r>
              <a:rPr lang="en-US" sz="2400" dirty="0">
                <a:solidFill>
                  <a:srgbClr val="FFFF00"/>
                </a:solidFill>
              </a:rPr>
              <a:t>Weaponized or Empowered? The ethics, implications and options of equipping populations to conduct Information conflict</a:t>
            </a:r>
            <a:endParaRPr lang="et-EE" sz="2400" dirty="0">
              <a:solidFill>
                <a:srgbClr val="FFFF00"/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t-EE" sz="2400" dirty="0">
                <a:solidFill>
                  <a:srgbClr val="FFFF00"/>
                </a:solidFill>
              </a:rPr>
              <a:t>22-37 </a:t>
            </a:r>
            <a:r>
              <a:rPr lang="en-US" sz="2400" dirty="0">
                <a:solidFill>
                  <a:srgbClr val="FFFF00"/>
                </a:solidFill>
              </a:rPr>
              <a:t>Effects of RUS and CHI Information Influence Activities in NATO:s information</a:t>
            </a:r>
            <a:r>
              <a:rPr lang="et-EE" sz="2400" dirty="0">
                <a:solidFill>
                  <a:srgbClr val="FFFF00"/>
                </a:solidFill>
              </a:rPr>
              <a:t> </a:t>
            </a:r>
            <a:r>
              <a:rPr lang="et-EE" sz="2400" dirty="0" err="1">
                <a:solidFill>
                  <a:srgbClr val="FFFF00"/>
                </a:solidFill>
              </a:rPr>
              <a:t>environment</a:t>
            </a:r>
            <a:endParaRPr lang="et-EE" sz="2400" dirty="0">
              <a:solidFill>
                <a:srgbClr val="FFFF00"/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t-EE" sz="2400" dirty="0">
                <a:solidFill>
                  <a:srgbClr val="FFFF00"/>
                </a:solidFill>
              </a:rPr>
              <a:t>22-43 </a:t>
            </a:r>
            <a:r>
              <a:rPr lang="en-US" sz="2400" dirty="0">
                <a:solidFill>
                  <a:srgbClr val="FFFF00"/>
                </a:solidFill>
              </a:rPr>
              <a:t>Sports Diplomacy as Political Tool</a:t>
            </a:r>
            <a:endParaRPr lang="et-EE" sz="2400" dirty="0">
              <a:solidFill>
                <a:srgbClr val="FFFF00"/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t-EE" sz="2400" dirty="0" smtClean="0">
                <a:solidFill>
                  <a:schemeClr val="bg1">
                    <a:lumMod val="95000"/>
                  </a:schemeClr>
                </a:solidFill>
              </a:rPr>
              <a:t>22-48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NATO Information Activity Legitimacy and Approval Procedure in the Digital Age</a:t>
            </a:r>
            <a:endParaRPr lang="et-EE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t-EE" sz="2400" dirty="0">
                <a:solidFill>
                  <a:schemeClr val="bg1">
                    <a:lumMod val="95000"/>
                  </a:schemeClr>
                </a:solidFill>
              </a:rPr>
              <a:t>22-49 </a:t>
            </a:r>
            <a:r>
              <a:rPr lang="et-EE" sz="240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et-EE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t-EE" sz="2400" dirty="0" err="1">
                <a:solidFill>
                  <a:schemeClr val="bg1">
                    <a:lumMod val="95000"/>
                  </a:schemeClr>
                </a:solidFill>
              </a:rPr>
              <a:t>Alliance´s</a:t>
            </a:r>
            <a:r>
              <a:rPr lang="et-EE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t-EE" sz="2400" dirty="0" err="1">
                <a:solidFill>
                  <a:schemeClr val="bg1">
                    <a:lumMod val="95000"/>
                  </a:schemeClr>
                </a:solidFill>
              </a:rPr>
              <a:t>Communication</a:t>
            </a:r>
            <a:r>
              <a:rPr lang="et-EE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t-EE" sz="2400" dirty="0" err="1">
                <a:solidFill>
                  <a:schemeClr val="bg1">
                    <a:lumMod val="95000"/>
                  </a:schemeClr>
                </a:solidFill>
              </a:rPr>
              <a:t>Cultures</a:t>
            </a:r>
            <a:endParaRPr lang="et-EE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t-EE" sz="2400" dirty="0">
                <a:solidFill>
                  <a:srgbClr val="FFFF00"/>
                </a:solidFill>
              </a:rPr>
              <a:t>22-53 </a:t>
            </a:r>
            <a:r>
              <a:rPr lang="en-US" sz="2400" dirty="0">
                <a:solidFill>
                  <a:srgbClr val="FFFF00"/>
                </a:solidFill>
              </a:rPr>
              <a:t>Representation of RF major exercises  Kavkaz, </a:t>
            </a:r>
            <a:r>
              <a:rPr lang="en-US" sz="2400" dirty="0" err="1">
                <a:solidFill>
                  <a:srgbClr val="FFFF00"/>
                </a:solidFill>
              </a:rPr>
              <a:t>Tsentr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err="1">
                <a:solidFill>
                  <a:srgbClr val="FFFF00"/>
                </a:solidFill>
              </a:rPr>
              <a:t>Zapad</a:t>
            </a:r>
            <a:r>
              <a:rPr lang="en-US" sz="2400" dirty="0">
                <a:solidFill>
                  <a:srgbClr val="FFFF00"/>
                </a:solidFill>
              </a:rPr>
              <a:t> and </a:t>
            </a:r>
            <a:r>
              <a:rPr lang="en-US" sz="2400" dirty="0" err="1">
                <a:solidFill>
                  <a:srgbClr val="FFFF00"/>
                </a:solidFill>
              </a:rPr>
              <a:t>Vostok</a:t>
            </a:r>
            <a:r>
              <a:rPr lang="en-US" sz="2400" dirty="0">
                <a:solidFill>
                  <a:srgbClr val="FFFF00"/>
                </a:solidFill>
              </a:rPr>
              <a:t> in the information environment</a:t>
            </a:r>
            <a:endParaRPr lang="et-EE" sz="2400" dirty="0">
              <a:solidFill>
                <a:srgbClr val="FFFF00"/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t-EE" sz="2400" dirty="0" smtClean="0">
                <a:solidFill>
                  <a:schemeClr val="bg1">
                    <a:lumMod val="95000"/>
                  </a:schemeClr>
                </a:solidFill>
              </a:rPr>
              <a:t>22-58 </a:t>
            </a:r>
            <a:r>
              <a:rPr lang="et-EE" sz="2400" dirty="0" err="1">
                <a:solidFill>
                  <a:schemeClr val="bg1">
                    <a:lumMod val="95000"/>
                  </a:schemeClr>
                </a:solidFill>
              </a:rPr>
              <a:t>Arctic</a:t>
            </a:r>
            <a:r>
              <a:rPr lang="et-EE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t-EE" sz="2400" dirty="0" err="1">
                <a:solidFill>
                  <a:schemeClr val="bg1">
                    <a:lumMod val="95000"/>
                  </a:schemeClr>
                </a:solidFill>
              </a:rPr>
              <a:t>Narratives</a:t>
            </a:r>
            <a:r>
              <a:rPr lang="et-EE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et-EE" sz="2400" dirty="0" smtClean="0">
                <a:solidFill>
                  <a:schemeClr val="bg1">
                    <a:lumMod val="95000"/>
                  </a:schemeClr>
                </a:solidFill>
              </a:rPr>
              <a:t>22-61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Defining Capability in Countering Foreign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Interference</a:t>
            </a:r>
          </a:p>
          <a:p>
            <a:pPr>
              <a:defRPr>
                <a:solidFill>
                  <a:srgbClr val="44546A"/>
                </a:solidFill>
              </a:defRPr>
            </a:pPr>
            <a:r>
              <a:rPr lang="et-EE" sz="2400" dirty="0">
                <a:solidFill>
                  <a:srgbClr val="FFFF00"/>
                </a:solidFill>
              </a:rPr>
              <a:t>22-63 </a:t>
            </a:r>
            <a:r>
              <a:rPr lang="en-US" sz="2400" dirty="0">
                <a:solidFill>
                  <a:srgbClr val="FFFF00"/>
                </a:solidFill>
              </a:rPr>
              <a:t>Information Environment Assessment Handbook</a:t>
            </a:r>
            <a:endParaRPr lang="et-EE" sz="2400" dirty="0">
              <a:solidFill>
                <a:srgbClr val="FFFF00"/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r>
              <a:rPr lang="et-EE" sz="2400" dirty="0">
                <a:solidFill>
                  <a:srgbClr val="FFFF00"/>
                </a:solidFill>
              </a:rPr>
              <a:t>22-64 NATO </a:t>
            </a:r>
            <a:r>
              <a:rPr lang="et-EE" sz="2400" dirty="0" err="1">
                <a:solidFill>
                  <a:srgbClr val="FFFF00"/>
                </a:solidFill>
              </a:rPr>
              <a:t>StratCom</a:t>
            </a:r>
            <a:r>
              <a:rPr lang="et-EE" sz="2400" dirty="0">
                <a:solidFill>
                  <a:srgbClr val="FFFF00"/>
                </a:solidFill>
              </a:rPr>
              <a:t> </a:t>
            </a:r>
            <a:r>
              <a:rPr lang="et-EE" sz="2400" dirty="0" err="1">
                <a:solidFill>
                  <a:srgbClr val="FFFF00"/>
                </a:solidFill>
              </a:rPr>
              <a:t>Handbook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endParaRPr lang="et-EE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>
                <a:solidFill>
                  <a:srgbClr val="44546A"/>
                </a:solidFill>
              </a:defRPr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itle 2"/>
          <p:cNvSpPr txBox="1">
            <a:spLocks noGrp="1"/>
          </p:cNvSpPr>
          <p:nvPr>
            <p:ph type="title"/>
          </p:nvPr>
        </p:nvSpPr>
        <p:spPr>
          <a:xfrm>
            <a:off x="633919" y="0"/>
            <a:ext cx="10515601" cy="956657"/>
          </a:xfrm>
          <a:prstGeom prst="rect">
            <a:avLst/>
          </a:prstGeom>
        </p:spPr>
        <p:txBody>
          <a:bodyPr/>
          <a:lstStyle/>
          <a:p>
            <a:r>
              <a:rPr lang="et-EE" dirty="0" smtClean="0"/>
              <a:t>P</a:t>
            </a:r>
            <a:r>
              <a:rPr lang="en-US" dirty="0" err="1" smtClean="0"/>
              <a:t>rojects</a:t>
            </a:r>
            <a:r>
              <a:rPr lang="et-EE" dirty="0" smtClean="0"/>
              <a:t> 202</a:t>
            </a:r>
            <a:r>
              <a:rPr lang="en-US" dirty="0" smtClean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094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231" y="121937"/>
            <a:ext cx="9447116" cy="1325563"/>
          </a:xfrm>
        </p:spPr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Faces of Fake News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Andrew Park and al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160" y="1950607"/>
            <a:ext cx="11521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440691"/>
              </p:ext>
            </p:extLst>
          </p:nvPr>
        </p:nvGraphicFramePr>
        <p:xfrm>
          <a:off x="1958109" y="1950607"/>
          <a:ext cx="8128000" cy="3999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2397052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84013332"/>
                    </a:ext>
                  </a:extLst>
                </a:gridCol>
              </a:tblGrid>
              <a:tr h="199967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3200" dirty="0" smtClean="0"/>
                        <a:t>Non Info</a:t>
                      </a:r>
                    </a:p>
                    <a:p>
                      <a:pPr algn="ctr"/>
                      <a:r>
                        <a:rPr lang="en-US" b="0" dirty="0" smtClean="0"/>
                        <a:t>irrelevant</a:t>
                      </a:r>
                      <a:endParaRPr lang="lv-LV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3200" dirty="0" smtClean="0"/>
                        <a:t>Dis Info</a:t>
                      </a:r>
                    </a:p>
                    <a:p>
                      <a:pPr algn="ctr"/>
                      <a:r>
                        <a:rPr lang="en-US" b="0" dirty="0" smtClean="0"/>
                        <a:t>Manipulation of info</a:t>
                      </a:r>
                      <a:endParaRPr lang="lv-LV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17649"/>
                  </a:ext>
                </a:extLst>
              </a:tr>
              <a:tr h="199967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</a:rPr>
                        <a:t>Mis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 Info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negligence</a:t>
                      </a:r>
                    </a:p>
                    <a:p>
                      <a:endParaRPr lang="en-US" dirty="0" smtClean="0"/>
                    </a:p>
                    <a:p>
                      <a:endParaRPr lang="lv-LV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Mal Info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Reality-based</a:t>
                      </a:r>
                      <a:endParaRPr lang="lv-LV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847826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1302327" y="1950607"/>
            <a:ext cx="18473" cy="403455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58109" y="6429970"/>
            <a:ext cx="8128000" cy="2309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71636" y="6083728"/>
            <a:ext cx="410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Intent to Harm</a:t>
            </a:r>
            <a:endParaRPr lang="lv-LV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932812" y="3848589"/>
            <a:ext cx="410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Intent to Deceive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7348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19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Custom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698</Words>
  <Application>Microsoft Office PowerPoint</Application>
  <PresentationFormat>Widescreen</PresentationFormat>
  <Paragraphs>104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Calibri-Light</vt:lpstr>
      <vt:lpstr>Helvetica</vt:lpstr>
      <vt:lpstr>Source Sans Pro</vt:lpstr>
      <vt:lpstr>Custom Design</vt:lpstr>
      <vt:lpstr>1_Custom Design</vt:lpstr>
      <vt:lpstr>NATO Strategic Communications  Centre of Excellence</vt:lpstr>
      <vt:lpstr>Our ambition</vt:lpstr>
      <vt:lpstr>PowerPoint Presentation</vt:lpstr>
      <vt:lpstr>Major events 2021</vt:lpstr>
      <vt:lpstr>Publications 2021</vt:lpstr>
      <vt:lpstr>PowerPoint Presentation</vt:lpstr>
      <vt:lpstr>Projects 2022</vt:lpstr>
      <vt:lpstr>The Faces of Fake News By Andrew Park and 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Curika</dc:creator>
  <cp:lastModifiedBy>Yves D</cp:lastModifiedBy>
  <cp:revision>42</cp:revision>
  <dcterms:created xsi:type="dcterms:W3CDTF">2018-09-06T14:32:48Z</dcterms:created>
  <dcterms:modified xsi:type="dcterms:W3CDTF">2022-03-15T10:45:16Z</dcterms:modified>
</cp:coreProperties>
</file>